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1"/>
  </p:normalViewPr>
  <p:slideViewPr>
    <p:cSldViewPr snapToGrid="0" snapToObjects="1">
      <p:cViewPr>
        <p:scale>
          <a:sx n="107" d="100"/>
          <a:sy n="107" d="100"/>
        </p:scale>
        <p:origin x="128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AE15-417D-824F-9CEE-EF6C546EE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D5CFD-A13D-9744-9C7F-DE28B8385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E9966-53FC-8F48-98D7-8F2489B8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F2AEC-54D1-5E44-AC18-4B9791A5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1064C-16CC-E34B-98F8-7739F207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5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7C9F-7776-4545-A4DE-9E352F80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9137D-162C-2047-8F1E-C35F92CBE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DC86-98C0-B341-A6A4-5DFE6830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0651-38F8-C540-992A-2CB40CF2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0477E-004D-684F-8C94-42701B4A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35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BDCBC-9FE9-2247-85F6-4E9E38E421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615EF-230C-9C4F-A0E8-676734EE0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04CC2-1DE1-454D-884B-EF85C031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5B72E-5287-7D4D-BFA0-A9A5AEA22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DA248-89D1-BF41-8712-40D2C5CB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FBC2-382D-E54B-9EE2-D6FD82EB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D08D-3708-9346-B9BE-B550C6029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20F5-4F60-B542-8517-2036C5C4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13E9-208E-A249-A865-FC718686C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D6E13-3333-1B40-B517-DD2F7394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9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69FA-163C-454F-9B3B-5D038D36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4D3A9-FB8B-2648-A43F-C2B968CC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29078-839F-8048-A535-1BD7BA205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22D0-38EC-7143-A3BD-E7CC5C76A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7A03-79D9-DC40-9F82-697AFE6D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1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5BD8-FB8A-F54C-8278-11099948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E7319-5BB0-0E43-BC95-299DA437A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EA417-C25A-E841-821B-8836652C0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D90E5-DF29-D746-AD9E-08F337FB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FDBD3-4731-0441-AA4E-BE82F70B7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FA519-26AC-E249-A34E-A9328CAF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85D9E-B677-EB47-A6B2-817655A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473A9-BB19-1740-BA11-8226F2D1E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8A25B-5114-5A48-B944-5822A7DD1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7BCFC-F7FC-BF44-B12F-5A666EA8F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AD121-65EB-DF45-A031-3AB7BCD9C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77F3F-9475-CC47-B502-A7E6B376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7FB37-91F5-4746-884C-A0F88183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2009E-F6C3-AD4A-A14D-0F3F3A82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BB61-CBB2-B54C-9473-2A43D50A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A7F11-309F-EA42-B288-55FE330A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7819B-9AB2-C34E-B3FD-F8486551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8B268-EBF8-D044-A5DC-D7292E3F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31A4E-C1D6-5B41-A508-9A8BBD22A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0A3AB-5A81-3843-965C-510E79FA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966CF-FD11-B640-AED6-B3B3BDD4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89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8330-0C0D-9D47-84AB-D39FF500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5F356-F65B-D848-BD07-4421E34A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3113C-047A-4E48-8DFE-A94F9015A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0AD65-8D38-E148-9E0C-6167250E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BB3FF-E199-6348-B7DA-E0B1A775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18549-8D7D-2E41-8DB9-2A66D515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7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2356-EDCF-B849-8832-FB4DD9FA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7606D2-6E87-404B-9BFC-907B106FD3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61710-08F9-B849-9A37-A4CB597D9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385B0-5F55-1345-9F66-5989E337B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F1117-12C7-3B43-A3A5-9138E965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70FD6-B513-ED44-A174-2F190319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0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40818-998A-2441-B27D-14B5B608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5FBA-FE04-7549-84D2-21728301C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EC6E6-138F-F445-8C4E-74B5D8822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E8AC1-8C7D-254C-97A9-8544CF82A2E9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A036A-8664-FF48-B296-1B892EDF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C8F-8D2A-564A-A0D7-B5D89791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633B6-F5E2-4149-AC14-AD512F2C4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2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2AF5-E2B6-EA45-81B0-43457D0B8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Lattice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4D43F-44AD-1448-B1D9-580A4EA58A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24, 2019</a:t>
            </a:r>
          </a:p>
        </p:txBody>
      </p:sp>
    </p:spTree>
    <p:extLst>
      <p:ext uri="{BB962C8B-B14F-4D97-AF65-F5344CB8AC3E}">
        <p14:creationId xmlns:p14="http://schemas.microsoft.com/office/powerpoint/2010/main" val="233054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469B-DDF9-0943-B2E3-FECF6FE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to compute Zak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0F000-A259-E24F-BCBB-A75EEA6D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72" y="3056350"/>
            <a:ext cx="3126833" cy="898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82873-EB7D-6D4D-90EB-E288FA92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145" y="1599399"/>
            <a:ext cx="7476655" cy="5138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1C874-7A64-AA43-8A46-E2C003DD526C}"/>
              </a:ext>
            </a:extLst>
          </p:cNvPr>
          <p:cNvSpPr txBox="1"/>
          <p:nvPr/>
        </p:nvSpPr>
        <p:spPr>
          <a:xfrm>
            <a:off x="10402784" y="570015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Wilson loop</a:t>
            </a:r>
          </a:p>
        </p:txBody>
      </p:sp>
    </p:spTree>
    <p:extLst>
      <p:ext uri="{BB962C8B-B14F-4D97-AF65-F5344CB8AC3E}">
        <p14:creationId xmlns:p14="http://schemas.microsoft.com/office/powerpoint/2010/main" val="391471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65BE-16CB-E742-BE9C-BCB19760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Z2pack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30CA-9C43-9B46-9FC7-09B678EA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743" y="1690688"/>
            <a:ext cx="8088715" cy="5005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F15B9-D607-6C47-B799-95D2FA73417E}"/>
              </a:ext>
            </a:extLst>
          </p:cNvPr>
          <p:cNvSpPr txBox="1"/>
          <p:nvPr/>
        </p:nvSpPr>
        <p:spPr>
          <a:xfrm>
            <a:off x="287977" y="2872549"/>
            <a:ext cx="2787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experimenting with these methods. </a:t>
            </a:r>
          </a:p>
        </p:txBody>
      </p:sp>
    </p:spTree>
    <p:extLst>
      <p:ext uri="{BB962C8B-B14F-4D97-AF65-F5344CB8AC3E}">
        <p14:creationId xmlns:p14="http://schemas.microsoft.com/office/powerpoint/2010/main" val="184407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2871-BE76-C548-A9D2-C1228DA4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FD7E1-9185-BC42-82F5-C748AC99E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Steven Louie paper on graphene nanoribbons </a:t>
            </a:r>
          </a:p>
          <a:p>
            <a:pPr lvl="1"/>
            <a:r>
              <a:rPr lang="en-US" dirty="0"/>
              <a:t>Analytical expression for Z2 </a:t>
            </a:r>
          </a:p>
          <a:p>
            <a:pPr lvl="1"/>
            <a:r>
              <a:rPr lang="en-US" dirty="0"/>
              <a:t>Junction states at the interface between GNRs of two different width </a:t>
            </a:r>
          </a:p>
          <a:p>
            <a:pPr lvl="1"/>
            <a:r>
              <a:rPr lang="en-US" dirty="0"/>
              <a:t>Changing topological class by doping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Possible ways to compute “proxy” for topological invariant</a:t>
            </a:r>
          </a:p>
          <a:p>
            <a:pPr lvl="1"/>
            <a:r>
              <a:rPr lang="en-US" dirty="0"/>
              <a:t>Calculation of Zak phase using finite difference</a:t>
            </a:r>
          </a:p>
          <a:p>
            <a:pPr lvl="1"/>
            <a:r>
              <a:rPr lang="en-US" dirty="0"/>
              <a:t>Calculation of Z2 using Hybrid </a:t>
            </a:r>
            <a:r>
              <a:rPr lang="en-US" dirty="0" err="1"/>
              <a:t>Wannier</a:t>
            </a:r>
            <a:r>
              <a:rPr lang="en-US" dirty="0"/>
              <a:t> Charge Centers (implemented in Z2pack) </a:t>
            </a:r>
          </a:p>
        </p:txBody>
      </p:sp>
    </p:spTree>
    <p:extLst>
      <p:ext uri="{BB962C8B-B14F-4D97-AF65-F5344CB8AC3E}">
        <p14:creationId xmlns:p14="http://schemas.microsoft.com/office/powerpoint/2010/main" val="9337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6470-5E5A-294D-BF12-0CDCC9D3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phases in graphene nanoribbon (GNR)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39DD5-60D1-F34B-B05C-6A1C1197C483}"/>
              </a:ext>
            </a:extLst>
          </p:cNvPr>
          <p:cNvSpPr txBox="1"/>
          <p:nvPr/>
        </p:nvSpPr>
        <p:spPr>
          <a:xfrm>
            <a:off x="1099457" y="1807029"/>
            <a:ext cx="100065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GNR with different width, edge and end termination belong to different electronic topological classes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Topological phases of GNR is characterized by Z2 invariant ( Z2 = 0 or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formula for Z2 invariant derived analytically by solving Tight Binding Hamiltonian for graphene</a:t>
            </a:r>
          </a:p>
        </p:txBody>
      </p:sp>
      <p:pic>
        <p:nvPicPr>
          <p:cNvPr id="1026" name="Picture 2" descr="page2image26896752">
            <a:extLst>
              <a:ext uri="{FF2B5EF4-FFF2-40B4-BE49-F238E27FC236}">
                <a16:creationId xmlns:a16="http://schemas.microsoft.com/office/drawing/2014/main" id="{CE06B33B-8FB2-5240-90B2-D5E37CEE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68" y="3677696"/>
            <a:ext cx="9246064" cy="295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D0023-5304-C948-A1BC-80273C5FDB94}"/>
              </a:ext>
            </a:extLst>
          </p:cNvPr>
          <p:cNvSpPr txBox="1"/>
          <p:nvPr/>
        </p:nvSpPr>
        <p:spPr>
          <a:xfrm>
            <a:off x="10667999" y="4125686"/>
            <a:ext cx="106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Tiang</a:t>
            </a:r>
            <a:r>
              <a:rPr lang="en-US" dirty="0"/>
              <a:t> Cao, PRL,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4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7BCC-B7B4-2147-849A-1A6BCD73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E749E-9B71-3148-AA10-6C566753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-49799"/>
            <a:ext cx="10363200" cy="2026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E2F03-CB93-E146-BF90-B78D3079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3094464"/>
            <a:ext cx="5611439" cy="3091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A63629-B123-9149-9855-4D1EE282F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86" y="1879134"/>
            <a:ext cx="5183414" cy="2760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E4679-395D-E147-994A-8841A915A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75" y="4640033"/>
            <a:ext cx="4487636" cy="1899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542970-72E5-2A42-B0B8-AC203F81C988}"/>
              </a:ext>
            </a:extLst>
          </p:cNvPr>
          <p:cNvSpPr txBox="1"/>
          <p:nvPr/>
        </p:nvSpPr>
        <p:spPr>
          <a:xfrm>
            <a:off x="130629" y="2330804"/>
            <a:ext cx="4797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 for the eigenvalues and eigenvectors</a:t>
            </a:r>
          </a:p>
        </p:txBody>
      </p:sp>
    </p:spTree>
    <p:extLst>
      <p:ext uri="{BB962C8B-B14F-4D97-AF65-F5344CB8AC3E}">
        <p14:creationId xmlns:p14="http://schemas.microsoft.com/office/powerpoint/2010/main" val="236047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F392-F424-544B-A0A8-99784CDF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GNR</a:t>
            </a:r>
          </a:p>
        </p:txBody>
      </p:sp>
      <p:pic>
        <p:nvPicPr>
          <p:cNvPr id="2049" name="Picture 1" descr="page3image26369136">
            <a:extLst>
              <a:ext uri="{FF2B5EF4-FFF2-40B4-BE49-F238E27FC236}">
                <a16:creationId xmlns:a16="http://schemas.microsoft.com/office/drawing/2014/main" id="{3311A4DC-7AF5-BF46-BDBF-CAD765AE1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36" y="94512"/>
            <a:ext cx="5660098" cy="1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E74E0-E7DB-FB4B-8073-457C4DDF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065" y="328649"/>
            <a:ext cx="4441805" cy="1351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B8DC4-AB78-B845-9569-327EFB651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56" y="2697343"/>
            <a:ext cx="7233178" cy="1202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58A3A8-2CC3-E646-9381-939F740C87A0}"/>
              </a:ext>
            </a:extLst>
          </p:cNvPr>
          <p:cNvSpPr txBox="1"/>
          <p:nvPr/>
        </p:nvSpPr>
        <p:spPr>
          <a:xfrm>
            <a:off x="586609" y="2279960"/>
            <a:ext cx="7113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the WF of GNR as linear combination of (</a:t>
            </a:r>
            <a:r>
              <a:rPr lang="en-US" dirty="0" err="1"/>
              <a:t>k</a:t>
            </a:r>
            <a:r>
              <a:rPr lang="en-US" baseline="-25000" dirty="0" err="1"/>
              <a:t>x,</a:t>
            </a:r>
            <a:r>
              <a:rPr lang="en-US" dirty="0" err="1"/>
              <a:t>k</a:t>
            </a:r>
            <a:r>
              <a:rPr lang="en-US" baseline="-25000" dirty="0" err="1"/>
              <a:t>y</a:t>
            </a:r>
            <a:r>
              <a:rPr lang="en-US" dirty="0"/>
              <a:t>) and (</a:t>
            </a:r>
            <a:r>
              <a:rPr lang="en-US" dirty="0" err="1"/>
              <a:t>k</a:t>
            </a:r>
            <a:r>
              <a:rPr lang="en-US" baseline="-25000" dirty="0" err="1"/>
              <a:t>x</a:t>
            </a:r>
            <a:r>
              <a:rPr lang="en-US" dirty="0"/>
              <a:t>,-</a:t>
            </a:r>
            <a:r>
              <a:rPr lang="en-US" dirty="0" err="1"/>
              <a:t>k</a:t>
            </a:r>
            <a:r>
              <a:rPr lang="en-US" baseline="-25000" dirty="0" err="1"/>
              <a:t>y</a:t>
            </a:r>
            <a:r>
              <a:rPr lang="en-US" dirty="0"/>
              <a:t>) states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011E10-4041-B94A-9E4F-EE919669A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75" y="3899968"/>
            <a:ext cx="6564254" cy="2883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A7F72-1800-C547-AE94-FD74EE94B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785" y="3820681"/>
            <a:ext cx="3865352" cy="8670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3315B4-24FC-CB41-B0CB-1ED60738840B}"/>
              </a:ext>
            </a:extLst>
          </p:cNvPr>
          <p:cNvSpPr txBox="1"/>
          <p:nvPr/>
        </p:nvSpPr>
        <p:spPr>
          <a:xfrm>
            <a:off x="8170785" y="2279960"/>
            <a:ext cx="4006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Wavefunctions at BZ center are eigenfunctions of parity operators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846FA1-EA7B-0E42-89F3-9A67862B4E51}"/>
              </a:ext>
            </a:extLst>
          </p:cNvPr>
          <p:cNvCxnSpPr/>
          <p:nvPr/>
        </p:nvCxnSpPr>
        <p:spPr>
          <a:xfrm>
            <a:off x="7760134" y="2279960"/>
            <a:ext cx="0" cy="42804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AFAB943-6A06-8A48-981A-9EE123136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696" y="5450761"/>
            <a:ext cx="3968328" cy="10665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096419-5A08-5442-9A81-9710D4AC0C3D}"/>
              </a:ext>
            </a:extLst>
          </p:cNvPr>
          <p:cNvSpPr txBox="1"/>
          <p:nvPr/>
        </p:nvSpPr>
        <p:spPr>
          <a:xfrm>
            <a:off x="8170786" y="4789714"/>
            <a:ext cx="3749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X point u</a:t>
            </a:r>
            <a:r>
              <a:rPr lang="en-US" sz="1600" baseline="-25000" dirty="0"/>
              <a:t>n</a:t>
            </a:r>
            <a:r>
              <a:rPr lang="en-US" sz="1600" dirty="0"/>
              <a:t>(X) and u</a:t>
            </a:r>
            <a:r>
              <a:rPr lang="en-US" sz="1600" baseline="-25000" dirty="0"/>
              <a:t>N+1-n</a:t>
            </a:r>
            <a:r>
              <a:rPr lang="en-US" sz="1600" dirty="0"/>
              <a:t>(X) are orthogonal to each other. They form states with opposite parity.  </a:t>
            </a:r>
          </a:p>
        </p:txBody>
      </p:sp>
    </p:spTree>
    <p:extLst>
      <p:ext uri="{BB962C8B-B14F-4D97-AF65-F5344CB8AC3E}">
        <p14:creationId xmlns:p14="http://schemas.microsoft.com/office/powerpoint/2010/main" val="85567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96B-68D6-3442-BC1D-3F65DDF9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insulators with inversion symmetry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A450C-8F9B-844D-B0A9-FD883493F9BB}"/>
              </a:ext>
            </a:extLst>
          </p:cNvPr>
          <p:cNvSpPr txBox="1"/>
          <p:nvPr/>
        </p:nvSpPr>
        <p:spPr>
          <a:xfrm>
            <a:off x="1382485" y="169068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Liang Fu, PRB (2007)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9F735-BD11-5948-8BE8-35D2C4A10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1478141"/>
            <a:ext cx="3098800" cy="92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18F6A-1F4F-4540-AFB4-9F01176DC010}"/>
              </a:ext>
            </a:extLst>
          </p:cNvPr>
          <p:cNvSpPr txBox="1"/>
          <p:nvPr/>
        </p:nvSpPr>
        <p:spPr>
          <a:xfrm>
            <a:off x="4036635" y="1618525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(-1)</a:t>
            </a:r>
            <a:r>
              <a:rPr lang="en-US" sz="3600" b="1" baseline="30000" dirty="0"/>
              <a:t>Z2 </a:t>
            </a:r>
            <a:r>
              <a:rPr lang="en-US" sz="3600" b="1" dirty="0"/>
              <a:t>=</a:t>
            </a:r>
          </a:p>
        </p:txBody>
      </p:sp>
      <p:pic>
        <p:nvPicPr>
          <p:cNvPr id="3074" name="Picture 2" descr="page10image26878912">
            <a:extLst>
              <a:ext uri="{FF2B5EF4-FFF2-40B4-BE49-F238E27FC236}">
                <a16:creationId xmlns:a16="http://schemas.microsoft.com/office/drawing/2014/main" id="{DFAAE523-93A2-0E4F-ACD8-952C28939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727325"/>
            <a:ext cx="7110235" cy="275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635C1-9B4C-BB40-A647-262095D2CA48}"/>
              </a:ext>
            </a:extLst>
          </p:cNvPr>
          <p:cNvSpPr txBox="1"/>
          <p:nvPr/>
        </p:nvSpPr>
        <p:spPr>
          <a:xfrm>
            <a:off x="368300" y="5663000"/>
            <a:ext cx="65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Zigzag N=even does not have inversion symmetry!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EFA44-B6C6-C344-96B8-4B2C0FB7D993}"/>
              </a:ext>
            </a:extLst>
          </p:cNvPr>
          <p:cNvSpPr txBox="1"/>
          <p:nvPr/>
        </p:nvSpPr>
        <p:spPr>
          <a:xfrm>
            <a:off x="7734301" y="3040924"/>
            <a:ext cx="4279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and odd number of localized end states for Z=0 and Z2=1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Confirmed by explicit DFT calculations in Ting Cao, 2017, PRL </a:t>
            </a:r>
          </a:p>
        </p:txBody>
      </p:sp>
    </p:spTree>
    <p:extLst>
      <p:ext uri="{BB962C8B-B14F-4D97-AF65-F5344CB8AC3E}">
        <p14:creationId xmlns:p14="http://schemas.microsoft.com/office/powerpoint/2010/main" val="285115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61FE-00A5-264F-9D6C-C427AB6F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Junction States in GNR </a:t>
            </a:r>
          </a:p>
        </p:txBody>
      </p:sp>
      <p:pic>
        <p:nvPicPr>
          <p:cNvPr id="4097" name="Picture 1" descr="page3image26814208">
            <a:extLst>
              <a:ext uri="{FF2B5EF4-FFF2-40B4-BE49-F238E27FC236}">
                <a16:creationId xmlns:a16="http://schemas.microsoft.com/office/drawing/2014/main" id="{95160E52-ACF6-014A-BEB1-3AFFAD4A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2" y="2019300"/>
            <a:ext cx="5684248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D7C9A4-0CD7-A140-9B97-094FBCA9A349}"/>
              </a:ext>
            </a:extLst>
          </p:cNvPr>
          <p:cNvSpPr txBox="1"/>
          <p:nvPr/>
        </p:nvSpPr>
        <p:spPr>
          <a:xfrm>
            <a:off x="1384300" y="160020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 =1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0A423-0FDD-5240-A15B-10E91F75F473}"/>
              </a:ext>
            </a:extLst>
          </p:cNvPr>
          <p:cNvSpPr txBox="1"/>
          <p:nvPr/>
        </p:nvSpPr>
        <p:spPr>
          <a:xfrm>
            <a:off x="3594100" y="159412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 =1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3AA9-A5F6-C448-9729-772211E695D9}"/>
              </a:ext>
            </a:extLst>
          </p:cNvPr>
          <p:cNvSpPr txBox="1"/>
          <p:nvPr/>
        </p:nvSpPr>
        <p:spPr>
          <a:xfrm>
            <a:off x="1384300" y="627276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 =1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48336-76DA-3144-8E1B-258F3C11836E}"/>
              </a:ext>
            </a:extLst>
          </p:cNvPr>
          <p:cNvSpPr txBox="1"/>
          <p:nvPr/>
        </p:nvSpPr>
        <p:spPr>
          <a:xfrm>
            <a:off x="3594100" y="622300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 =0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86650-2840-DF45-84FF-89E6595FC53C}"/>
              </a:ext>
            </a:extLst>
          </p:cNvPr>
          <p:cNvSpPr txBox="1"/>
          <p:nvPr/>
        </p:nvSpPr>
        <p:spPr>
          <a:xfrm>
            <a:off x="6273800" y="1813748"/>
            <a:ext cx="591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Termination of the N=7 GNR changes just by shifting the NR laterally </a:t>
            </a:r>
          </a:p>
          <a:p>
            <a:r>
              <a:rPr lang="en-US" sz="3200" dirty="0"/>
              <a:t>Z2 becomes 0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Bulk-edge correspondence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35CCE-2EEA-FF46-B809-AF2F6B7DC4AC}"/>
              </a:ext>
            </a:extLst>
          </p:cNvPr>
          <p:cNvSpPr txBox="1"/>
          <p:nvPr/>
        </p:nvSpPr>
        <p:spPr>
          <a:xfrm>
            <a:off x="233952" y="2844800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N=9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5F9C3-BE15-2E40-A204-8B9DA6F1F81E}"/>
              </a:ext>
            </a:extLst>
          </p:cNvPr>
          <p:cNvSpPr txBox="1"/>
          <p:nvPr/>
        </p:nvSpPr>
        <p:spPr>
          <a:xfrm>
            <a:off x="4653552" y="3060530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N=7</a:t>
            </a:r>
          </a:p>
        </p:txBody>
      </p:sp>
    </p:spTree>
    <p:extLst>
      <p:ext uri="{BB962C8B-B14F-4D97-AF65-F5344CB8AC3E}">
        <p14:creationId xmlns:p14="http://schemas.microsoft.com/office/powerpoint/2010/main" val="315133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13E8-6F01-9940-B439-9302D151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topological class by doping </a:t>
            </a:r>
          </a:p>
        </p:txBody>
      </p:sp>
      <p:pic>
        <p:nvPicPr>
          <p:cNvPr id="5121" name="Picture 1" descr="page4image26807760">
            <a:extLst>
              <a:ext uri="{FF2B5EF4-FFF2-40B4-BE49-F238E27FC236}">
                <a16:creationId xmlns:a16="http://schemas.microsoft.com/office/drawing/2014/main" id="{5998AC17-7881-9145-A962-10A5E812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3180"/>
            <a:ext cx="6802284" cy="34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13image26738688">
            <a:extLst>
              <a:ext uri="{FF2B5EF4-FFF2-40B4-BE49-F238E27FC236}">
                <a16:creationId xmlns:a16="http://schemas.microsoft.com/office/drawing/2014/main" id="{6273E171-16B9-5141-BB87-C9415D647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14" y="1470994"/>
            <a:ext cx="3344191" cy="385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18DF-CB83-144C-928F-C345E69C0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5" name="Picture 1" descr="page4image26762976">
            <a:extLst>
              <a:ext uri="{FF2B5EF4-FFF2-40B4-BE49-F238E27FC236}">
                <a16:creationId xmlns:a16="http://schemas.microsoft.com/office/drawing/2014/main" id="{ADCF0DFE-4955-7446-A67C-9C5DED48F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4" y="160338"/>
            <a:ext cx="8215370" cy="43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80DA3-0FF2-7647-A550-5E6BB141162F}"/>
              </a:ext>
            </a:extLst>
          </p:cNvPr>
          <p:cNvSpPr txBox="1"/>
          <p:nvPr/>
        </p:nvSpPr>
        <p:spPr>
          <a:xfrm>
            <a:off x="8489491" y="160338"/>
            <a:ext cx="3872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Midgap</a:t>
            </a:r>
            <a:r>
              <a:rPr lang="en-US" sz="3200" dirty="0"/>
              <a:t> junction state acts as localized spin centers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F6E60-B7F0-3546-8951-DD391443849E}"/>
              </a:ext>
            </a:extLst>
          </p:cNvPr>
          <p:cNvSpPr txBox="1"/>
          <p:nvPr/>
        </p:nvSpPr>
        <p:spPr>
          <a:xfrm>
            <a:off x="7901662" y="2048188"/>
            <a:ext cx="4290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1D Heisenberg antiferromagnetic 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2475A-0B12-1741-A0C2-9156F314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1" y="5112136"/>
            <a:ext cx="6092831" cy="88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1614C3-06EF-EE4E-9427-8C3B57674789}"/>
              </a:ext>
            </a:extLst>
          </p:cNvPr>
          <p:cNvSpPr txBox="1"/>
          <p:nvPr/>
        </p:nvSpPr>
        <p:spPr>
          <a:xfrm>
            <a:off x="6750132" y="3918858"/>
            <a:ext cx="262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Tunable material platform</a:t>
            </a:r>
          </a:p>
        </p:txBody>
      </p:sp>
    </p:spTree>
    <p:extLst>
      <p:ext uri="{BB962C8B-B14F-4D97-AF65-F5344CB8AC3E}">
        <p14:creationId xmlns:p14="http://schemas.microsoft.com/office/powerpoint/2010/main" val="318436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319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Artificial Lattice</vt:lpstr>
      <vt:lpstr>Today’s discussion</vt:lpstr>
      <vt:lpstr>Topological phases in graphene nanoribbon (GNR)</vt:lpstr>
      <vt:lpstr>PowerPoint Presentation</vt:lpstr>
      <vt:lpstr>GNR</vt:lpstr>
      <vt:lpstr>Topological insulators with inversion symmetry</vt:lpstr>
      <vt:lpstr>Junction States in GNR </vt:lpstr>
      <vt:lpstr>Changing topological class by doping </vt:lpstr>
      <vt:lpstr>PowerPoint Presentation</vt:lpstr>
      <vt:lpstr>Finite difference to compute Zak phase</vt:lpstr>
      <vt:lpstr>Z2pack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Lattice</dc:title>
  <dc:creator>Microsoft Office User</dc:creator>
  <cp:lastModifiedBy>Microsoft Office User</cp:lastModifiedBy>
  <cp:revision>11</cp:revision>
  <dcterms:created xsi:type="dcterms:W3CDTF">2019-01-24T18:36:00Z</dcterms:created>
  <dcterms:modified xsi:type="dcterms:W3CDTF">2019-01-24T20:24:43Z</dcterms:modified>
</cp:coreProperties>
</file>